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3" r:id="rId9"/>
    <p:sldId id="264" r:id="rId10"/>
    <p:sldId id="262" r:id="rId11"/>
    <p:sldId id="271" r:id="rId12"/>
    <p:sldId id="265" r:id="rId13"/>
    <p:sldId id="281" r:id="rId14"/>
    <p:sldId id="275" r:id="rId15"/>
    <p:sldId id="276" r:id="rId16"/>
    <p:sldId id="273" r:id="rId17"/>
    <p:sldId id="272" r:id="rId18"/>
    <p:sldId id="270" r:id="rId19"/>
    <p:sldId id="282" r:id="rId20"/>
    <p:sldId id="277" r:id="rId21"/>
    <p:sldId id="278" r:id="rId22"/>
    <p:sldId id="274" r:id="rId23"/>
    <p:sldId id="266" r:id="rId24"/>
    <p:sldId id="267" r:id="rId25"/>
    <p:sldId id="26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3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3648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76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5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5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0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9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5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6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4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91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lb.com/glossary/standard-stats" TargetMode="External"/><Relationship Id="rId2" Type="http://schemas.openxmlformats.org/officeDocument/2006/relationships/hyperlink" Target="https://www.spotrac.com/mlb/free-agen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q.pressbooks.pub/statisticsforresearchstudents/chapter/moderation-assumptions/" TargetMode="External"/><Relationship Id="rId5" Type="http://schemas.openxmlformats.org/officeDocument/2006/relationships/hyperlink" Target="https://www.statisticssolutions.com/stepwise-regression-what-is-it-and-should-you-use-it/" TargetMode="External"/><Relationship Id="rId4" Type="http://schemas.openxmlformats.org/officeDocument/2006/relationships/hyperlink" Target="https://www.mlb.com/glossary/advanced-stat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n out baseball">
            <a:extLst>
              <a:ext uri="{FF2B5EF4-FFF2-40B4-BE49-F238E27FC236}">
                <a16:creationId xmlns:a16="http://schemas.microsoft.com/office/drawing/2014/main" id="{48430C2E-334C-53E3-5A5E-94D723E54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4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7194C-24BA-8FA9-86A4-8DA3176D4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112" y="2759686"/>
            <a:ext cx="9689834" cy="1198359"/>
          </a:xfrm>
        </p:spPr>
        <p:txBody>
          <a:bodyPr anchor="b">
            <a:noAutofit/>
          </a:bodyPr>
          <a:lstStyle/>
          <a:p>
            <a:pPr algn="ctr"/>
            <a:r>
              <a:rPr lang="en-US" sz="7200" dirty="0"/>
              <a:t>Diamond </a:t>
            </a:r>
            <a:br>
              <a:rPr lang="en-US" sz="7200" dirty="0"/>
            </a:br>
            <a:r>
              <a:rPr lang="en-US" sz="7200" dirty="0"/>
              <a:t>deals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8731F-03C5-ACF8-1292-2CFAC2A7D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646" y="4343794"/>
            <a:ext cx="5012155" cy="69635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900" dirty="0"/>
              <a:t>Unraveling the Metrics and Money in MLB Player Transactions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D41FA3D7-37B0-47AA-8B62-7F5DEAF6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EBCDD1C-9C99-4CD3-ADEE-39B6D869C6C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1/15/2024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lide Number Placeholder 20">
            <a:extLst>
              <a:ext uri="{FF2B5EF4-FFF2-40B4-BE49-F238E27FC236}">
                <a16:creationId xmlns:a16="http://schemas.microsoft.com/office/drawing/2014/main" id="{4A8DB7F0-0917-4F6E-B25E-3279BBF5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13DC5-B082-7272-E661-514871464179}"/>
              </a:ext>
            </a:extLst>
          </p:cNvPr>
          <p:cNvSpPr txBox="1"/>
          <p:nvPr/>
        </p:nvSpPr>
        <p:spPr>
          <a:xfrm>
            <a:off x="5055326" y="6002383"/>
            <a:ext cx="1533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Hayden Ravert</a:t>
            </a:r>
          </a:p>
          <a:p>
            <a:pPr algn="ctr"/>
            <a:r>
              <a:rPr lang="en-US" dirty="0"/>
              <a:t>Woz U</a:t>
            </a:r>
          </a:p>
        </p:txBody>
      </p:sp>
    </p:spTree>
    <p:extLst>
      <p:ext uri="{BB962C8B-B14F-4D97-AF65-F5344CB8AC3E}">
        <p14:creationId xmlns:p14="http://schemas.microsoft.com/office/powerpoint/2010/main" val="36586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65AC-F7A8-1672-9F31-4D103834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C2F5-32AA-F6AB-D409-0390C5AE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Stepwise Exponential Regression</a:t>
            </a:r>
          </a:p>
          <a:p>
            <a:pPr lvl="1"/>
            <a:r>
              <a:rPr lang="en-US" dirty="0"/>
              <a:t>Method used to model the relationship between a dependent variable and one or more independent variables that adds or removes predictor variables from the model in a step-by-step fashion.</a:t>
            </a:r>
          </a:p>
          <a:p>
            <a:r>
              <a:rPr lang="en-US" dirty="0"/>
              <a:t>Mediation </a:t>
            </a:r>
          </a:p>
          <a:p>
            <a:pPr lvl="1"/>
            <a:r>
              <a:rPr lang="en-US" dirty="0"/>
              <a:t>Analysis used to explore the indirect effect of an independent variable on a dependent variable through a variable with a causal relationship.</a:t>
            </a:r>
          </a:p>
          <a:p>
            <a:r>
              <a:rPr lang="en-US" dirty="0"/>
              <a:t>Moderation</a:t>
            </a:r>
          </a:p>
          <a:p>
            <a:pPr lvl="1"/>
            <a:r>
              <a:rPr lang="en-US" dirty="0"/>
              <a:t>Analysis that examines the influence of a third variable on the strength or direction of the relationship between an independent variable and a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206194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1892-C10F-91B0-556E-9479C2E8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DA337-E755-8343-0CBB-C1AA0852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114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Pitchers</a:t>
            </a:r>
          </a:p>
          <a:p>
            <a:pPr lvl="1"/>
            <a:r>
              <a:rPr lang="en-US" dirty="0"/>
              <a:t>Stepwise Regression Effects</a:t>
            </a:r>
          </a:p>
          <a:p>
            <a:pPr lvl="2"/>
            <a:r>
              <a:rPr lang="en-US" dirty="0"/>
              <a:t>IP: Not Significant</a:t>
            </a:r>
          </a:p>
          <a:p>
            <a:pPr lvl="2"/>
            <a:r>
              <a:rPr lang="en-US" dirty="0"/>
              <a:t>Interpretation of coefficients (Significance Highest to Lowest):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WAR: For each additional win above replacement, the average salary is estimated to increase by approximately $2,310,227.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W: For each additional win, the average salary is estimated to increase by approximately $533,834.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WHIP: For each additional walks plus hits per inning pitched, the average salary is estimated to decrease by approximately $5,699,905.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Intercept: The average predicted AVG. SALARY when all other variables are zero is $15,901,686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ERA: For each additional earned run average, the average salary is estimated to increase by approximately $724,465.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AGE: For each additional year in age, the average salary is estimated to decrease by approximately $284,546.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SV: For each additional save, the average salary is estimated to increase by approximately $93,039.</a:t>
            </a:r>
          </a:p>
          <a:p>
            <a:pPr lvl="2"/>
            <a:r>
              <a:rPr lang="en-US" dirty="0"/>
              <a:t>The adjusted R-squared for this model indicates that the included variables collectively explain about 53.82% of the variability in AVG. SALARY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5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D82E-3FA4-868C-B562-2E2E54B4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BDE45-C400-6B66-BC7C-725F80A97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B6AC4-5D17-38B5-A718-40B6C50C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920" y="681730"/>
            <a:ext cx="8487718" cy="57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4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3F7B6332-51BE-15D7-CF8D-B2D3C2FD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25" y="0"/>
            <a:ext cx="688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7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29FB71-F659-5F2A-8BB5-09741090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0655D8-369D-16AF-628C-E47CCC31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567" y="920578"/>
            <a:ext cx="7117593" cy="494888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B7B7A-789B-2D2C-7270-4843E6FC7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2"/>
            <a:r>
              <a:rPr lang="en-US" dirty="0"/>
              <a:t>Approximately 30% of the effect is mediated through W</a:t>
            </a:r>
          </a:p>
        </p:txBody>
      </p:sp>
    </p:spTree>
    <p:extLst>
      <p:ext uri="{BB962C8B-B14F-4D97-AF65-F5344CB8AC3E}">
        <p14:creationId xmlns:p14="http://schemas.microsoft.com/office/powerpoint/2010/main" val="283783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4E20-F4C3-240B-6ACF-DAEBD67F7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582E3-7252-D7E6-F18A-F49D96B7A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2"/>
            <a:r>
              <a:rPr lang="en-US" dirty="0"/>
              <a:t>WHIP 49.98% </a:t>
            </a:r>
          </a:p>
          <a:p>
            <a:pPr lvl="2"/>
            <a:r>
              <a:rPr lang="en-US" dirty="0"/>
              <a:t>W 51.93% </a:t>
            </a:r>
          </a:p>
          <a:p>
            <a:pPr lvl="2"/>
            <a:r>
              <a:rPr lang="en-US" dirty="0"/>
              <a:t>Moderate the relationships between WAR and AVG. SALARY</a:t>
            </a:r>
          </a:p>
          <a:p>
            <a:endParaRPr lang="en-US" dirty="0"/>
          </a:p>
        </p:txBody>
      </p:sp>
      <p:pic>
        <p:nvPicPr>
          <p:cNvPr id="6" name="Content Placeholder 5" descr="A graph with green dots&#10;&#10;Description automatically generated">
            <a:extLst>
              <a:ext uri="{FF2B5EF4-FFF2-40B4-BE49-F238E27FC236}">
                <a16:creationId xmlns:a16="http://schemas.microsoft.com/office/drawing/2014/main" id="{26EB38EE-EF17-11BD-F3E1-7FD0B594B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53" y="889686"/>
            <a:ext cx="7152504" cy="49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5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5B57D-D751-F2CD-024F-BD2879B8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94" y="0"/>
            <a:ext cx="10180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8022-7D9F-1350-DB57-D5CD91BA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FEDC1-0BB2-2ED1-DF41-8A9CC0533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114801"/>
          </a:xfrm>
        </p:spPr>
        <p:txBody>
          <a:bodyPr>
            <a:normAutofit/>
          </a:bodyPr>
          <a:lstStyle/>
          <a:p>
            <a:r>
              <a:rPr lang="en-US" dirty="0"/>
              <a:t>Position Players</a:t>
            </a:r>
          </a:p>
          <a:p>
            <a:pPr lvl="1"/>
            <a:r>
              <a:rPr lang="en-US" dirty="0"/>
              <a:t>Stepwise Regression Effects</a:t>
            </a:r>
          </a:p>
          <a:p>
            <a:pPr lvl="2"/>
            <a:r>
              <a:rPr lang="en-US" dirty="0"/>
              <a:t>RBI, AVG, H: Not Significant</a:t>
            </a:r>
          </a:p>
          <a:p>
            <a:pPr lvl="2"/>
            <a:r>
              <a:rPr lang="en-US" dirty="0"/>
              <a:t>Interpretation of coefficients (Significance Highest to Lowest):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WAR: For each additional win above replacement, the average salary is estimated to increase by approximately $2,626,170.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HR: For each additional home run, the average salary is estimated to increase by approximately $213,328.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AGE: For each additional year in age, the average salary is estimated to decrease by approximately $351,559.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Intercept: The average predicted AVG. SALARY when all other variables are zero is $9,170,388</a:t>
            </a:r>
          </a:p>
          <a:p>
            <a:pPr marL="1211580" lvl="3" indent="-342900">
              <a:buFont typeface="+mj-lt"/>
              <a:buAutoNum type="arabicPeriod"/>
            </a:pPr>
            <a:r>
              <a:rPr lang="en-US" dirty="0"/>
              <a:t>OPS: The coefficient for OPS is approximately $5,079,409. However, its p-value is 0.08250, which is above the common significance level of 0.05, suggesting that OPS may not be statistically significant in predicting AVG. SALARY in this model.</a:t>
            </a:r>
          </a:p>
          <a:p>
            <a:pPr lvl="2"/>
            <a:r>
              <a:rPr lang="en-US" dirty="0"/>
              <a:t>The adjusted R-squared for this model indicates that the included variables collectively explain about 64.57% of the variability in AVG. SALARY.</a:t>
            </a:r>
          </a:p>
        </p:txBody>
      </p:sp>
    </p:spTree>
    <p:extLst>
      <p:ext uri="{BB962C8B-B14F-4D97-AF65-F5344CB8AC3E}">
        <p14:creationId xmlns:p14="http://schemas.microsoft.com/office/powerpoint/2010/main" val="1671159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F642-4BB5-89D5-D051-447D6B9B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C65B6-AFAD-3D1D-F431-DA2A247BE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 Players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5EAE9-76A1-DFB5-897E-3EE87196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70" y="681730"/>
            <a:ext cx="8423710" cy="56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4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BE80D9-2EBB-B60B-B4DA-853EABA2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187" y="0"/>
            <a:ext cx="6893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6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3D17-D78F-40ED-5B04-6D47069D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Background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E9E9A-0BEF-86DC-0144-ED9EDDD3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Hayden Ravert</a:t>
            </a:r>
          </a:p>
          <a:p>
            <a:r>
              <a:rPr lang="en-US" dirty="0"/>
              <a:t>B.S. Astrophysics From Towson University</a:t>
            </a:r>
          </a:p>
          <a:p>
            <a:r>
              <a:rPr lang="en-US" dirty="0"/>
              <a:t>10 years of Retail Management</a:t>
            </a:r>
          </a:p>
          <a:p>
            <a:r>
              <a:rPr lang="en-US" dirty="0"/>
              <a:t>A lifetime of watching and analyzing Baseball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9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A72718-ACAB-1FAB-7EAA-851FDB5C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 Analysis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CB4B5F-FD01-62C7-E997-673ED270A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0341" y="920579"/>
            <a:ext cx="7099820" cy="493652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A49EF-CF37-5722-04FD-7BDAA8148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2"/>
            <a:r>
              <a:rPr lang="en-US" dirty="0"/>
              <a:t>24.8% HR</a:t>
            </a:r>
          </a:p>
          <a:p>
            <a:pPr lvl="2"/>
            <a:r>
              <a:rPr lang="en-US" dirty="0"/>
              <a:t>10.01% OPS</a:t>
            </a:r>
          </a:p>
        </p:txBody>
      </p:sp>
    </p:spTree>
    <p:extLst>
      <p:ext uri="{BB962C8B-B14F-4D97-AF65-F5344CB8AC3E}">
        <p14:creationId xmlns:p14="http://schemas.microsoft.com/office/powerpoint/2010/main" val="3548243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8C5AA-37B3-7F72-CAC6-18BFAEBE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BD28A-DD01-C63F-3B02-555305CD9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2"/>
            <a:r>
              <a:rPr lang="en-US" dirty="0"/>
              <a:t>AGE 61.52% </a:t>
            </a:r>
          </a:p>
          <a:p>
            <a:pPr lvl="2"/>
            <a:r>
              <a:rPr lang="en-US" dirty="0"/>
              <a:t>OPS 60.61%  </a:t>
            </a:r>
          </a:p>
          <a:p>
            <a:pPr lvl="2"/>
            <a:r>
              <a:rPr lang="en-US" dirty="0"/>
              <a:t>Moderates the relationship between WAR and AVG. SALARY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A75E6F-EB99-091D-9720-BE1822DE8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294"/>
          <a:stretch/>
        </p:blipFill>
        <p:spPr>
          <a:xfrm>
            <a:off x="5050827" y="1124465"/>
            <a:ext cx="7119370" cy="453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20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72E6B6-FA5D-F93A-54CA-1FBFB3B2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70" y="0"/>
            <a:ext cx="9957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52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2750-5758-2147-15D5-81D867A5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3332A-8B7F-72FC-811E-5EAFE51B6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Pitcher</a:t>
            </a:r>
          </a:p>
          <a:p>
            <a:pPr marL="274320" lvl="1" indent="0">
              <a:buNone/>
            </a:pPr>
            <a:r>
              <a:rPr lang="en-US" dirty="0"/>
              <a:t>Y =$15901686 − ($284546*AGE*0.5193) + ($724465*ERA) − ($5699905*WHIP*.4998) + ($533834*W*.3) + ($93039*SV) + ($2310227*WAR)</a:t>
            </a:r>
          </a:p>
          <a:p>
            <a:pPr lvl="1"/>
            <a:r>
              <a:rPr lang="en-US" dirty="0"/>
              <a:t>Yield around % difference</a:t>
            </a:r>
          </a:p>
          <a:p>
            <a:r>
              <a:rPr lang="en-US" dirty="0"/>
              <a:t>Position Player</a:t>
            </a:r>
          </a:p>
          <a:p>
            <a:pPr marL="274320" lvl="1" indent="0">
              <a:buNone/>
            </a:pPr>
            <a:r>
              <a:rPr lang="en-US" dirty="0"/>
              <a:t>Y =$9170388 − ($351559*AGE*.6152) + ($213328*HR*.248) + ($5079409*OPS*.6061) + ($2626170*WAR)</a:t>
            </a:r>
          </a:p>
          <a:p>
            <a:pPr lvl="1"/>
            <a:r>
              <a:rPr lang="en-US" dirty="0"/>
              <a:t>Yields around 128% difference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1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7CDD-E4CB-AE11-9FF9-5F075167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486C-2D15-E06A-17C3-B8C2D87C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88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343E-ACD0-93C0-8B7E-4DFFC2E9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033" y="2297051"/>
            <a:ext cx="4481384" cy="61914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46447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B7D1-2B6A-FDC2-0A3D-718A932C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DB23-EC01-559E-AFB7-C35E65F1B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2024 MLB Free Agents Tracker. (n.d.). Spotrac.com. </a:t>
            </a:r>
            <a:r>
              <a:rPr lang="en-US" dirty="0">
                <a:hlinkClick r:id="rId2"/>
              </a:rPr>
              <a:t>https://www.spotrac.com/mlb/free-agents/</a:t>
            </a:r>
            <a:endParaRPr lang="en-US" dirty="0"/>
          </a:p>
          <a:p>
            <a:r>
              <a:rPr lang="en-US" dirty="0"/>
              <a:t>Standard Stats | Glossary | MLB.com. (n.d.). MLB.com. </a:t>
            </a:r>
            <a:r>
              <a:rPr lang="en-US" dirty="0">
                <a:hlinkClick r:id="rId3"/>
              </a:rPr>
              <a:t>https://www.mlb.com/glossary/standard-stats</a:t>
            </a:r>
            <a:endParaRPr lang="en-US" dirty="0"/>
          </a:p>
          <a:p>
            <a:r>
              <a:rPr lang="en-US" dirty="0"/>
              <a:t>Advanced Stats | Glossary | MLB.com. (n.d.). MLB.com. </a:t>
            </a:r>
            <a:r>
              <a:rPr lang="en-US" dirty="0">
                <a:hlinkClick r:id="rId4"/>
              </a:rPr>
              <a:t>https://www.mlb.com/glossary/advanced-stats</a:t>
            </a:r>
            <a:endParaRPr lang="en-US" dirty="0"/>
          </a:p>
          <a:p>
            <a:r>
              <a:rPr lang="en-US" dirty="0" err="1"/>
              <a:t>Ravelo</a:t>
            </a:r>
            <a:r>
              <a:rPr lang="en-US" dirty="0"/>
              <a:t>, C. (2022, November 23). Stepwise Regression: What is it and should you use it? Statistics Solutions. </a:t>
            </a:r>
            <a:r>
              <a:rPr lang="en-US" dirty="0">
                <a:hlinkClick r:id="rId5"/>
              </a:rPr>
              <a:t>https://www.statisticssolutions.com/stepwise-regression-what-is-it-and-should-you-use-it/</a:t>
            </a:r>
            <a:endParaRPr lang="en-US" dirty="0"/>
          </a:p>
          <a:p>
            <a:r>
              <a:rPr lang="en-US" dirty="0"/>
              <a:t>Fein, E. C. (2022, June 16). Section 7.3: Moderation Models, Assumptions, Interpretation, and Write up. Pressbooks. </a:t>
            </a:r>
            <a:r>
              <a:rPr lang="en-US" dirty="0">
                <a:hlinkClick r:id="rId6"/>
              </a:rPr>
              <a:t>https://usq.pressbooks.pub/statisticsforresearchstudents/chapter/moderation-assumptions/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44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325A-1FB8-23C1-4C21-DB0FA4E5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B897-DAE8-7CDB-14DE-E5019298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financial value of free agent players in Major League Baseball?</a:t>
            </a:r>
          </a:p>
        </p:txBody>
      </p:sp>
    </p:spTree>
    <p:extLst>
      <p:ext uri="{BB962C8B-B14F-4D97-AF65-F5344CB8AC3E}">
        <p14:creationId xmlns:p14="http://schemas.microsoft.com/office/powerpoint/2010/main" val="373781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773E-9C7C-D4C1-D5AB-DB31E4F5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Determining A Players Value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E9C7-8E08-0B44-EBA1-A863174C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Position</a:t>
            </a:r>
          </a:p>
          <a:p>
            <a:pPr lvl="1"/>
            <a:r>
              <a:rPr lang="en-US" dirty="0"/>
              <a:t>Pitcher vs. Position Player?</a:t>
            </a:r>
          </a:p>
          <a:p>
            <a:r>
              <a:rPr lang="en-US" dirty="0"/>
              <a:t>Player Statistics</a:t>
            </a:r>
          </a:p>
          <a:p>
            <a:pPr lvl="1"/>
            <a:r>
              <a:rPr lang="en-US" dirty="0"/>
              <a:t>Which statistics should we use?</a:t>
            </a:r>
          </a:p>
          <a:p>
            <a:r>
              <a:rPr lang="en-US" dirty="0"/>
              <a:t>Statistics vs. Salary</a:t>
            </a:r>
          </a:p>
          <a:p>
            <a:pPr lvl="1"/>
            <a:r>
              <a:rPr lang="en-US" dirty="0"/>
              <a:t>How do the stats influence salary?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9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A49E-8A43-76C0-0F84-60DAD61E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56F5-5B61-3DA7-4F40-0E7C7DB83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Stats</a:t>
            </a:r>
          </a:p>
          <a:p>
            <a:pPr lvl="1"/>
            <a:r>
              <a:rPr lang="en-US" dirty="0"/>
              <a:t>ERA – Earned Run Average</a:t>
            </a:r>
          </a:p>
          <a:p>
            <a:pPr lvl="2"/>
            <a:r>
              <a:rPr lang="en-US" dirty="0"/>
              <a:t>Number of Runs per nine innings (Lower Better)</a:t>
            </a:r>
          </a:p>
          <a:p>
            <a:pPr lvl="1"/>
            <a:r>
              <a:rPr lang="en-US" dirty="0"/>
              <a:t>WHIP – Walks and Hits per Inning</a:t>
            </a:r>
          </a:p>
          <a:p>
            <a:pPr lvl="2"/>
            <a:r>
              <a:rPr lang="en-US" dirty="0"/>
              <a:t>How well a pitcher keeps players off base (Lower Better)</a:t>
            </a:r>
          </a:p>
          <a:p>
            <a:pPr lvl="1"/>
            <a:r>
              <a:rPr lang="en-US" dirty="0"/>
              <a:t>-IP – Innings Pitched</a:t>
            </a:r>
          </a:p>
          <a:p>
            <a:pPr lvl="2"/>
            <a:r>
              <a:rPr lang="en-US" dirty="0"/>
              <a:t>Number of innings pitched over a season (Higher Better)</a:t>
            </a:r>
          </a:p>
          <a:p>
            <a:pPr lvl="1"/>
            <a:r>
              <a:rPr lang="en-US" dirty="0"/>
              <a:t>-W – Wins</a:t>
            </a:r>
          </a:p>
          <a:p>
            <a:pPr lvl="2"/>
            <a:r>
              <a:rPr lang="en-US" dirty="0"/>
              <a:t>Pitcher of record with a lead after five innings when starting or most effective relief pitcher (Higher Better)</a:t>
            </a:r>
          </a:p>
          <a:p>
            <a:pPr lvl="1"/>
            <a:r>
              <a:rPr lang="en-US" dirty="0"/>
              <a:t>-SV – Saves</a:t>
            </a:r>
          </a:p>
          <a:p>
            <a:pPr lvl="2"/>
            <a:r>
              <a:rPr lang="en-US" dirty="0"/>
              <a:t>Pitcher who gets the last three outs with a lead of no more that three runs (Higher Better)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3BDC-CE4B-5464-367F-DC581C5F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Position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0DA2-3EF7-B286-2655-EE1646099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  <a:p>
            <a:pPr lvl="1"/>
            <a:r>
              <a:rPr lang="en-US" dirty="0"/>
              <a:t>H – Hits</a:t>
            </a:r>
          </a:p>
          <a:p>
            <a:pPr lvl="2"/>
            <a:r>
              <a:rPr lang="en-US" dirty="0"/>
              <a:t>When a player hits the ball in fair territory and reaches base (Higher Better)</a:t>
            </a:r>
          </a:p>
          <a:p>
            <a:pPr lvl="1"/>
            <a:r>
              <a:rPr lang="en-US" dirty="0"/>
              <a:t>RBI – Runs Batted In</a:t>
            </a:r>
          </a:p>
          <a:p>
            <a:pPr lvl="2"/>
            <a:r>
              <a:rPr lang="en-US" dirty="0"/>
              <a:t>When a player's plate appearance results in a run scored (Higher Better)</a:t>
            </a:r>
          </a:p>
          <a:p>
            <a:pPr lvl="1"/>
            <a:r>
              <a:rPr lang="en-US" dirty="0"/>
              <a:t>HR – Home Runs</a:t>
            </a:r>
          </a:p>
          <a:p>
            <a:pPr lvl="2"/>
            <a:r>
              <a:rPr lang="en-US" dirty="0"/>
              <a:t>When a player scores who hit the ball in fair territory (Higher Better)</a:t>
            </a:r>
          </a:p>
          <a:p>
            <a:pPr lvl="1"/>
            <a:r>
              <a:rPr lang="en-US" dirty="0"/>
              <a:t>AVG – Batting Average</a:t>
            </a:r>
          </a:p>
          <a:p>
            <a:pPr lvl="2"/>
            <a:r>
              <a:rPr lang="en-US" dirty="0"/>
              <a:t>Total Hits divided by Total At Bats (Higher Better)</a:t>
            </a:r>
          </a:p>
          <a:p>
            <a:pPr lvl="1"/>
            <a:r>
              <a:rPr lang="en-US" dirty="0"/>
              <a:t>OPS – On Base Percentage Plus Slugging</a:t>
            </a:r>
          </a:p>
          <a:p>
            <a:pPr lvl="2"/>
            <a:r>
              <a:rPr lang="en-US" dirty="0"/>
              <a:t>How well a hitter can reach base and how well he can hit for average and power (Higher Better)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8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E96E-21C8-7458-BA6A-425E2ED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B78F-C80C-B1BA-089C-1DB551BD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Wins Above Replacement</a:t>
            </a:r>
          </a:p>
          <a:p>
            <a:pPr lvl="1"/>
            <a:r>
              <a:rPr lang="en-US" dirty="0"/>
              <a:t>Measures a player’s win value versus a replacement player at the same position(usually a Minor League replacement) (Higher Better)</a:t>
            </a:r>
          </a:p>
          <a:p>
            <a:pPr lvl="1"/>
            <a:r>
              <a:rPr lang="en-US" dirty="0"/>
              <a:t>WAR = (Batting Runs + Base Running Runs +Fielding Runs + Positional Adjustment + League Adjustment +Replacement Runs) / (Runs Per Win)</a:t>
            </a:r>
          </a:p>
          <a:p>
            <a:pPr lvl="1"/>
            <a:r>
              <a:rPr lang="en-US" dirty="0"/>
              <a:t>WAR = [[([(League “FIP” – “FIP”) / Pitcher Specific Runs Per Win] + Replacement Level) * (IP/9)] * Leverage Multiplier for Relievers] + League Correction</a:t>
            </a:r>
          </a:p>
        </p:txBody>
      </p:sp>
    </p:spTree>
    <p:extLst>
      <p:ext uri="{BB962C8B-B14F-4D97-AF65-F5344CB8AC3E}">
        <p14:creationId xmlns:p14="http://schemas.microsoft.com/office/powerpoint/2010/main" val="313154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99BB-A09E-0CDC-0F1B-86CBB1DA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4584-D22F-A569-7D5A-6B9824D8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data from spotrac.com</a:t>
            </a:r>
          </a:p>
          <a:p>
            <a:r>
              <a:rPr lang="en-US" dirty="0"/>
              <a:t>Free Agent Signings of seasons 2019-2023</a:t>
            </a:r>
          </a:p>
          <a:p>
            <a:pPr lvl="1"/>
            <a:r>
              <a:rPr lang="en-US" dirty="0"/>
              <a:t>Player, Position, Age, Bats, Throws, Team From, Team To,  Years Signed, Total Salary, Average Yearly Salary </a:t>
            </a:r>
          </a:p>
          <a:p>
            <a:r>
              <a:rPr lang="en-US" dirty="0"/>
              <a:t>Stats of players from seasons 2018-2022</a:t>
            </a:r>
          </a:p>
          <a:p>
            <a:pPr lvl="1"/>
            <a:r>
              <a:rPr lang="en-US" dirty="0"/>
              <a:t>H, RBI, HR, AVG, OPS, IP, ERA, WHIP, W, SV, WAR</a:t>
            </a:r>
          </a:p>
          <a:p>
            <a:pPr lvl="1"/>
            <a:endParaRPr lang="en-US" dirty="0"/>
          </a:p>
          <a:p>
            <a:r>
              <a:rPr lang="en-US" dirty="0"/>
              <a:t>Starting with 679 Samples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4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BC63-51D9-47AD-BD81-BF25F25D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716C-2EBD-323E-F8E4-56BDB499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Player Id column</a:t>
            </a:r>
          </a:p>
          <a:p>
            <a:r>
              <a:rPr lang="en-US" dirty="0"/>
              <a:t>Split the data into Pitcher and Position Player</a:t>
            </a:r>
          </a:p>
          <a:p>
            <a:pPr lvl="1"/>
            <a:r>
              <a:rPr lang="en-US" dirty="0"/>
              <a:t>Created dummy variables to match positions to separate</a:t>
            </a:r>
          </a:p>
          <a:p>
            <a:r>
              <a:rPr lang="en-US" dirty="0"/>
              <a:t>Drop irrelevant columns</a:t>
            </a:r>
          </a:p>
          <a:p>
            <a:pPr lvl="1"/>
            <a:r>
              <a:rPr lang="en-US" dirty="0"/>
              <a:t>Position, Bats, Throws, From, To</a:t>
            </a:r>
          </a:p>
          <a:p>
            <a:r>
              <a:rPr lang="en-US" dirty="0"/>
              <a:t>Drop missing values or change to 0</a:t>
            </a:r>
          </a:p>
          <a:p>
            <a:r>
              <a:rPr lang="en-US" dirty="0"/>
              <a:t>Pitchers</a:t>
            </a:r>
          </a:p>
          <a:p>
            <a:pPr lvl="1"/>
            <a:r>
              <a:rPr lang="en-US" dirty="0"/>
              <a:t>Age, Average Salary, Innings Pitched, ERA, WHIP, Wins, Saves, WAR</a:t>
            </a:r>
          </a:p>
          <a:p>
            <a:pPr lvl="1"/>
            <a:r>
              <a:rPr lang="en-US" dirty="0"/>
              <a:t>Sample Size 331</a:t>
            </a:r>
          </a:p>
          <a:p>
            <a:r>
              <a:rPr lang="en-US" dirty="0"/>
              <a:t>Position Players</a:t>
            </a:r>
          </a:p>
          <a:p>
            <a:pPr lvl="1"/>
            <a:r>
              <a:rPr lang="en-US" dirty="0"/>
              <a:t>Age, Average Salary, Hits, RBI, HR, AVG, OPS, WAR</a:t>
            </a:r>
          </a:p>
          <a:p>
            <a:pPr lvl="1"/>
            <a:r>
              <a:rPr lang="en-US" dirty="0"/>
              <a:t>Sample Size 278</a:t>
            </a:r>
          </a:p>
        </p:txBody>
      </p:sp>
    </p:spTree>
    <p:extLst>
      <p:ext uri="{BB962C8B-B14F-4D97-AF65-F5344CB8AC3E}">
        <p14:creationId xmlns:p14="http://schemas.microsoft.com/office/powerpoint/2010/main" val="3699719691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2F0"/>
      </a:lt2>
      <a:accent1>
        <a:srgbClr val="4D75C3"/>
      </a:accent1>
      <a:accent2>
        <a:srgbClr val="483FB3"/>
      </a:accent2>
      <a:accent3>
        <a:srgbClr val="874DC3"/>
      </a:accent3>
      <a:accent4>
        <a:srgbClr val="A73BB1"/>
      </a:accent4>
      <a:accent5>
        <a:srgbClr val="C34D9D"/>
      </a:accent5>
      <a:accent6>
        <a:srgbClr val="B13B59"/>
      </a:accent6>
      <a:hlink>
        <a:srgbClr val="AB8439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4562</TotalTime>
  <Words>1299</Words>
  <Application>Microsoft Office PowerPoint</Application>
  <PresentationFormat>Widescreen</PresentationFormat>
  <Paragraphs>133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Felix Titling</vt:lpstr>
      <vt:lpstr>Goudy Old Style</vt:lpstr>
      <vt:lpstr>ArchwayVTI</vt:lpstr>
      <vt:lpstr>Diamond  deals</vt:lpstr>
      <vt:lpstr>Background </vt:lpstr>
      <vt:lpstr>Project Question</vt:lpstr>
      <vt:lpstr>Determining A Players Value  </vt:lpstr>
      <vt:lpstr>Pitcher</vt:lpstr>
      <vt:lpstr>Position Players</vt:lpstr>
      <vt:lpstr>WAR </vt:lpstr>
      <vt:lpstr>Gathering Data Methods</vt:lpstr>
      <vt:lpstr>Manipulating Data</vt:lpstr>
      <vt:lpstr>Result Methods</vt:lpstr>
      <vt:lpstr>Results</vt:lpstr>
      <vt:lpstr>Results</vt:lpstr>
      <vt:lpstr>PowerPoint Presentation</vt:lpstr>
      <vt:lpstr>Mediation Analysis</vt:lpstr>
      <vt:lpstr>Moderation Analysis</vt:lpstr>
      <vt:lpstr>PowerPoint Presentation</vt:lpstr>
      <vt:lpstr>Results</vt:lpstr>
      <vt:lpstr>Results </vt:lpstr>
      <vt:lpstr>PowerPoint Presentation</vt:lpstr>
      <vt:lpstr>Mediation Analysis </vt:lpstr>
      <vt:lpstr>Moderation Analysis</vt:lpstr>
      <vt:lpstr>PowerPoint Presentation</vt:lpstr>
      <vt:lpstr>Summary </vt:lpstr>
      <vt:lpstr>Conclusions</vt:lpstr>
      <vt:lpstr>Questions?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  deals</dc:title>
  <dc:creator>Hayden Ravert</dc:creator>
  <cp:lastModifiedBy>Hayden Ravert</cp:lastModifiedBy>
  <cp:revision>50</cp:revision>
  <dcterms:created xsi:type="dcterms:W3CDTF">2024-01-08T22:35:16Z</dcterms:created>
  <dcterms:modified xsi:type="dcterms:W3CDTF">2024-01-16T00:33:53Z</dcterms:modified>
</cp:coreProperties>
</file>